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61" r:id="rId5"/>
    <p:sldId id="262" r:id="rId6"/>
    <p:sldId id="263" r:id="rId7"/>
    <p:sldId id="295" r:id="rId8"/>
    <p:sldId id="264" r:id="rId9"/>
    <p:sldId id="267" r:id="rId10"/>
    <p:sldId id="269" r:id="rId11"/>
    <p:sldId id="270" r:id="rId12"/>
    <p:sldId id="271" r:id="rId13"/>
    <p:sldId id="272" r:id="rId14"/>
    <p:sldId id="288" r:id="rId15"/>
    <p:sldId id="289" r:id="rId16"/>
    <p:sldId id="290" r:id="rId17"/>
    <p:sldId id="291" r:id="rId18"/>
    <p:sldId id="285" r:id="rId19"/>
    <p:sldId id="286" r:id="rId20"/>
    <p:sldId id="287" r:id="rId21"/>
    <p:sldId id="273" r:id="rId22"/>
    <p:sldId id="276" r:id="rId23"/>
    <p:sldId id="274" r:id="rId24"/>
    <p:sldId id="277" r:id="rId25"/>
    <p:sldId id="278" r:id="rId26"/>
    <p:sldId id="279" r:id="rId27"/>
    <p:sldId id="280" r:id="rId28"/>
    <p:sldId id="281" r:id="rId29"/>
    <p:sldId id="296" r:id="rId30"/>
    <p:sldId id="282" r:id="rId31"/>
    <p:sldId id="283" r:id="rId32"/>
    <p:sldId id="284" r:id="rId33"/>
    <p:sldId id="292" r:id="rId34"/>
    <p:sldId id="293" r:id="rId35"/>
  </p:sldIdLst>
  <p:sldSz cx="12192000" cy="6858000"/>
  <p:notesSz cx="6858000" cy="9144000"/>
  <p:embeddedFontLst>
    <p:embeddedFont>
      <p:font typeface="Economica" panose="02000506040000020004" pitchFamily="2" charset="77"/>
      <p:regular r:id="rId37"/>
      <p:bold r:id="rId38"/>
      <p:italic r:id="rId39"/>
      <p:boldItalic r:id="rId40"/>
    </p:embeddedFont>
    <p:embeddedFont>
      <p:font typeface="Garamond" panose="02020404030301010803" pitchFamily="18" charset="0"/>
      <p:regular r:id="rId41"/>
      <p:bold r:id="rId42"/>
      <p:italic r:id="rId43"/>
      <p:boldItalic r:id="rId44"/>
    </p:embeddedFont>
    <p:embeddedFont>
      <p:font typeface="Quicksand" pitchFamily="2" charset="77"/>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F7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6259"/>
  </p:normalViewPr>
  <p:slideViewPr>
    <p:cSldViewPr snapToGrid="0">
      <p:cViewPr varScale="1">
        <p:scale>
          <a:sx n="105" d="100"/>
          <a:sy n="105" d="100"/>
        </p:scale>
        <p:origin x="12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Vanishing gradient problem, </a:t>
            </a:r>
            <a:endParaRPr/>
          </a:p>
        </p:txBody>
      </p:sp>
      <p:sp>
        <p:nvSpPr>
          <p:cNvPr id="231" name="Google Shape;23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08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138867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6362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157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036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355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5945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691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633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twitter.com/gburtch/status/1366806289192517634"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hyperlink" Target="https://keras.io/api/layer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dk1"/>
                </a:solidFill>
                <a:latin typeface="Economica"/>
                <a:ea typeface="Economica"/>
                <a:cs typeface="Economica"/>
                <a:sym typeface="Economica"/>
              </a:rPr>
              <a:t>Class Logistics and Introduction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Question: 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 Very Simple Application</a:t>
            </a:r>
            <a:endParaRPr dirty="0"/>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32"/>
        <p:cNvGrpSpPr/>
        <p:nvPr/>
      </p:nvGrpSpPr>
      <p:grpSpPr>
        <a:xfrm>
          <a:off x="0" y="0"/>
          <a:ext cx="0" cy="0"/>
          <a:chOff x="0" y="0"/>
          <a:chExt cx="0" cy="0"/>
        </a:xfrm>
      </p:grpSpPr>
      <p:sp>
        <p:nvSpPr>
          <p:cNvPr id="233" name="Google Shape;2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34" name="Google Shape;234;p17"/>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 Then It Shuffled Along for Decades…</a:t>
            </a:r>
            <a:endParaRPr/>
          </a:p>
        </p:txBody>
      </p:sp>
      <p:pic>
        <p:nvPicPr>
          <p:cNvPr id="235" name="Google Shape;235;p17"/>
          <p:cNvPicPr preferRelativeResize="0"/>
          <p:nvPr/>
        </p:nvPicPr>
        <p:blipFill rotWithShape="1">
          <a:blip r:embed="rId3">
            <a:alphaModFix/>
          </a:blip>
          <a:srcRect/>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extLst>
      <p:ext uri="{BB962C8B-B14F-4D97-AF65-F5344CB8AC3E}">
        <p14:creationId xmlns:p14="http://schemas.microsoft.com/office/powerpoint/2010/main" val="374281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extLst>
      <p:ext uri="{BB962C8B-B14F-4D97-AF65-F5344CB8AC3E}">
        <p14:creationId xmlns:p14="http://schemas.microsoft.com/office/powerpoint/2010/main" val="1207252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extLst>
      <p:ext uri="{BB962C8B-B14F-4D97-AF65-F5344CB8AC3E}">
        <p14:creationId xmlns:p14="http://schemas.microsoft.com/office/powerpoint/2010/main" val="2124759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a:alphaModFix/>
          </a:blip>
          <a:srcRect l="2828" b="5411"/>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extLst>
      <p:ext uri="{BB962C8B-B14F-4D97-AF65-F5344CB8AC3E}">
        <p14:creationId xmlns:p14="http://schemas.microsoft.com/office/powerpoint/2010/main" val="3377595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extLst>
      <p:ext uri="{BB962C8B-B14F-4D97-AF65-F5344CB8AC3E}">
        <p14:creationId xmlns:p14="http://schemas.microsoft.com/office/powerpoint/2010/main" val="1689319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extLst>
      <p:ext uri="{BB962C8B-B14F-4D97-AF65-F5344CB8AC3E}">
        <p14:creationId xmlns:p14="http://schemas.microsoft.com/office/powerpoint/2010/main" val="1589668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Session Agenda</a:t>
            </a:r>
            <a:endParaRPr dirty="0"/>
          </a:p>
        </p:txBody>
      </p:sp>
      <p:sp>
        <p:nvSpPr>
          <p:cNvPr id="103" name="Google Shape;103;p2"/>
          <p:cNvSpPr txBox="1"/>
          <p:nvPr/>
        </p:nvSpPr>
        <p:spPr>
          <a:xfrm>
            <a:off x="890337" y="1940249"/>
            <a:ext cx="7886700" cy="38163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Quicksand"/>
                <a:ea typeface="Quicksand"/>
                <a:cs typeface="Quicksand"/>
                <a:sym typeface="Quicksand"/>
              </a:rPr>
              <a:t>1. INTRO &amp; LOGISTICS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ea typeface="Quicksand"/>
                <a:cs typeface="Quicksand"/>
                <a:sym typeface="Quicksand"/>
              </a:rPr>
              <a:t>Who am I? Why should you care what I have to say?</a:t>
            </a:r>
            <a:endParaRPr lang="en-US" sz="1400" b="0" i="0" u="none" strike="noStrike" cap="none"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Schedule and evaluation criteria.</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Delivery format, etc.</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2. WHAT IS DEEP LEARNING?</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sym typeface="Quicksand"/>
              </a:rPr>
              <a:t>How did we get here? When are these techniques this useful?</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Examples of good, useful, and problematic applications</a:t>
            </a:r>
            <a:endParaRPr dirty="0"/>
          </a:p>
          <a:p>
            <a:pPr marL="0" marR="0" lvl="0" indent="0" algn="l" rtl="0">
              <a:spcBef>
                <a:spcPts val="0"/>
              </a:spcBef>
              <a:spcAft>
                <a:spcPts val="0"/>
              </a:spcAft>
              <a:buNone/>
            </a:pPr>
            <a:endParaRPr sz="1400"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3. THE BASICS &amp; A FIRST EXAMPLE</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What is a neural network?</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How does it work? </a:t>
            </a: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sym typeface="Quicksand"/>
              </a:rPr>
              <a:t>Training our first neural network.</a:t>
            </a:r>
            <a:endParaRPr dirty="0"/>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extLst>
      <p:ext uri="{BB962C8B-B14F-4D97-AF65-F5344CB8AC3E}">
        <p14:creationId xmlns:p14="http://schemas.microsoft.com/office/powerpoint/2010/main" val="3991205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1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4F7FB"/>
        </a:solidFill>
        <a:effectLst/>
      </p:bgPr>
    </p:bg>
    <p:spTree>
      <p:nvGrpSpPr>
        <p:cNvPr id="1" name="Shape 245"/>
        <p:cNvGrpSpPr/>
        <p:nvPr/>
      </p:nvGrpSpPr>
      <p:grpSpPr>
        <a:xfrm>
          <a:off x="0" y="0"/>
          <a:ext cx="0" cy="0"/>
          <a:chOff x="0" y="0"/>
          <a:chExt cx="0" cy="0"/>
        </a:xfrm>
      </p:grpSpPr>
      <p:pic>
        <p:nvPicPr>
          <p:cNvPr id="1026" name="Picture 2" descr="Digitally rendered image of a protein structure prediction by AlphaFold">
            <a:extLst>
              <a:ext uri="{FF2B5EF4-FFF2-40B4-BE49-F238E27FC236}">
                <a16:creationId xmlns:a16="http://schemas.microsoft.com/office/drawing/2014/main" id="{2F6B07FE-E1D6-2A55-E53A-9BC938547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617" y="1788149"/>
            <a:ext cx="8028214" cy="45158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CB31D2-9035-EC2A-EFDC-66E1617ADCEF}"/>
              </a:ext>
            </a:extLst>
          </p:cNvPr>
          <p:cNvPicPr>
            <a:picLocks noChangeAspect="1"/>
          </p:cNvPicPr>
          <p:nvPr/>
        </p:nvPicPr>
        <p:blipFill>
          <a:blip r:embed="rId4"/>
          <a:stretch>
            <a:fillRect/>
          </a:stretch>
        </p:blipFill>
        <p:spPr>
          <a:xfrm>
            <a:off x="315412" y="326460"/>
            <a:ext cx="3755547" cy="1279280"/>
          </a:xfrm>
          <a:prstGeom prst="rect">
            <a:avLst/>
          </a:prstGeom>
        </p:spPr>
      </p:pic>
      <p:pic>
        <p:nvPicPr>
          <p:cNvPr id="3" name="Picture 2">
            <a:extLst>
              <a:ext uri="{FF2B5EF4-FFF2-40B4-BE49-F238E27FC236}">
                <a16:creationId xmlns:a16="http://schemas.microsoft.com/office/drawing/2014/main" id="{A9A9BDA3-F5CB-56F9-42DA-A4A07A51FA08}"/>
              </a:ext>
            </a:extLst>
          </p:cNvPr>
          <p:cNvPicPr>
            <a:picLocks noChangeAspect="1"/>
          </p:cNvPicPr>
          <p:nvPr/>
        </p:nvPicPr>
        <p:blipFill>
          <a:blip r:embed="rId5"/>
          <a:stretch>
            <a:fillRect/>
          </a:stretch>
        </p:blipFill>
        <p:spPr>
          <a:xfrm>
            <a:off x="9216982" y="550848"/>
            <a:ext cx="2451100" cy="5461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a:alphaModFix/>
          </a:blip>
          <a:srcRect/>
          <a:stretch/>
        </p:blipFill>
        <p:spPr>
          <a:xfrm>
            <a:off x="1035050" y="415374"/>
            <a:ext cx="10121900" cy="553330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3"/>
          <p:cNvPicPr preferRelativeResize="0"/>
          <p:nvPr/>
        </p:nvPicPr>
        <p:blipFill rotWithShape="1">
          <a:blip r:embed="rId3">
            <a:alphaModFix/>
          </a:blip>
          <a:srcRect/>
          <a:stretch/>
        </p:blipFill>
        <p:spPr>
          <a:xfrm>
            <a:off x="669576" y="406399"/>
            <a:ext cx="10852847" cy="573711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273" name="Google Shape;273;p24" descr="trump_model"/>
          <p:cNvPicPr preferRelativeResize="0"/>
          <p:nvPr/>
        </p:nvPicPr>
        <p:blipFill rotWithShape="1">
          <a:blip r:embed="rId3">
            <a:alphaModFix/>
          </a:blip>
          <a:srcRect/>
          <a:stretch/>
        </p:blipFill>
        <p:spPr>
          <a:xfrm>
            <a:off x="3350514" y="499715"/>
            <a:ext cx="5490972" cy="4635956"/>
          </a:xfrm>
          <a:prstGeom prst="rect">
            <a:avLst/>
          </a:prstGeom>
          <a:noFill/>
          <a:ln>
            <a:noFill/>
          </a:ln>
          <a:effectLst>
            <a:outerShdw blurRad="292100" dist="139700" dir="2700000" algn="tl" rotWithShape="0">
              <a:srgbClr val="333333">
                <a:alpha val="64705"/>
              </a:srgbClr>
            </a:outerShdw>
          </a:effectLst>
        </p:spPr>
      </p:pic>
      <p:sp>
        <p:nvSpPr>
          <p:cNvPr id="3" name="TextBox 2">
            <a:extLst>
              <a:ext uri="{FF2B5EF4-FFF2-40B4-BE49-F238E27FC236}">
                <a16:creationId xmlns:a16="http://schemas.microsoft.com/office/drawing/2014/main" id="{3DE1F553-2714-13C5-F4F4-E11978A9A92A}"/>
              </a:ext>
            </a:extLst>
          </p:cNvPr>
          <p:cNvSpPr txBox="1"/>
          <p:nvPr/>
        </p:nvSpPr>
        <p:spPr>
          <a:xfrm>
            <a:off x="3045913" y="5438233"/>
            <a:ext cx="6100174" cy="307777"/>
          </a:xfrm>
          <a:prstGeom prst="rect">
            <a:avLst/>
          </a:prstGeom>
          <a:noFill/>
        </p:spPr>
        <p:txBody>
          <a:bodyPr wrap="square">
            <a:spAutoFit/>
          </a:bodyPr>
          <a:lstStyle/>
          <a:p>
            <a:pPr algn="ctr"/>
            <a:r>
              <a:rPr lang="en-US" dirty="0">
                <a:hlinkClick r:id="rId4"/>
              </a:rPr>
              <a:t>https://twitter.com/gburtch/status/1366806289192517634</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998"/>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How Neural Nets Work, Conceptually</a:t>
            </a:r>
            <a:endParaRPr dirty="0"/>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a:alphaModFix/>
          </a:blip>
          <a:srcRect l="2209" t="1950" r="2208" b="1954"/>
          <a:stretch/>
        </p:blipFill>
        <p:spPr>
          <a:xfrm>
            <a:off x="6722242" y="2212974"/>
            <a:ext cx="4979867" cy="36120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531" name="Google Shape;531;p34"/>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Neural Network Layers</a:t>
            </a:r>
            <a:endParaRPr dirty="0"/>
          </a:p>
        </p:txBody>
      </p:sp>
      <p:sp>
        <p:nvSpPr>
          <p:cNvPr id="532" name="Google Shape;532;p34"/>
          <p:cNvSpPr txBox="1"/>
          <p:nvPr/>
        </p:nvSpPr>
        <p:spPr>
          <a:xfrm>
            <a:off x="890337" y="1940249"/>
            <a:ext cx="10016362" cy="24929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Layers are the Key Building Block of NNs</a:t>
            </a:r>
            <a:endParaRPr sz="2000" b="1" dirty="0">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Dense layers are the simplest form, </a:t>
            </a:r>
            <a:r>
              <a:rPr lang="en-US" sz="1800" b="0" i="0" u="none" strike="noStrike" cap="none" dirty="0" err="1">
                <a:solidFill>
                  <a:schemeClr val="dk1"/>
                </a:solidFill>
                <a:latin typeface="Quicksand"/>
                <a:ea typeface="Quicksand"/>
                <a:cs typeface="Quicksand"/>
                <a:sym typeface="Quicksand"/>
              </a:rPr>
              <a:t>layers.Dense</a:t>
            </a:r>
            <a:r>
              <a:rPr lang="en-US" sz="1800" b="0" i="0" u="none" strike="noStrike" cap="none" dirty="0">
                <a:solidFill>
                  <a:schemeClr val="dk1"/>
                </a:solidFill>
                <a:latin typeface="Quicksand"/>
                <a:ea typeface="Quicksand"/>
                <a:cs typeface="Quicksand"/>
                <a:sym typeface="Quicksand"/>
              </a:rPr>
              <a:t>(), but </a:t>
            </a:r>
            <a:r>
              <a:rPr lang="en-US" sz="1800" dirty="0">
                <a:solidFill>
                  <a:schemeClr val="dk1"/>
                </a:solidFill>
                <a:latin typeface="Quicksand"/>
                <a:ea typeface="Quicksand"/>
                <a:cs typeface="Quicksand"/>
                <a:sym typeface="Quicksand"/>
              </a:rPr>
              <a:t>t</a:t>
            </a:r>
            <a:r>
              <a:rPr lang="en-US" sz="1800" b="0" i="0" u="none" strike="noStrike" cap="none" dirty="0">
                <a:solidFill>
                  <a:schemeClr val="dk1"/>
                </a:solidFill>
                <a:latin typeface="Quicksand"/>
                <a:ea typeface="Quicksand"/>
                <a:cs typeface="Quicksand"/>
                <a:sym typeface="Quicksand"/>
              </a:rPr>
              <a:t>here are others, e.g., convolutional layers, max-pooling layers, recurrent layers, and so on: </a:t>
            </a:r>
            <a:r>
              <a:rPr lang="en-US" sz="1800" b="0" i="0" u="sng" strike="noStrike" cap="none"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https://keras.io/api/layers/</a:t>
            </a:r>
            <a:r>
              <a:rPr lang="en-US" sz="1800" b="0" i="0" u="none" strike="noStrike" cap="none" dirty="0">
                <a:solidFill>
                  <a:schemeClr val="dk1"/>
                </a:solidFill>
                <a:latin typeface="Quicksand"/>
                <a:ea typeface="Quicksand"/>
                <a:cs typeface="Quicksand"/>
                <a:sym typeface="Quicksand"/>
              </a:rPr>
              <a:t>. </a:t>
            </a:r>
            <a:br>
              <a:rPr lang="en-US" sz="1800" b="0" i="0" u="none" strike="noStrike" cap="none" dirty="0">
                <a:solidFill>
                  <a:schemeClr val="dk1"/>
                </a:solidFill>
                <a:latin typeface="Quicksand"/>
                <a:ea typeface="Quicksand"/>
                <a:cs typeface="Quicksand"/>
                <a:sym typeface="Quicksand"/>
              </a:rPr>
            </a:b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These are different architectural components that can be mixed and matched in different ways to create different network topologies. It is also possible to construct custom layers.</a:t>
            </a:r>
            <a:endParaRPr dirty="0"/>
          </a:p>
        </p:txBody>
      </p:sp>
      <p:pic>
        <p:nvPicPr>
          <p:cNvPr id="533" name="Google Shape;533;p34" descr="Layers of a Convolutional Neural Network | by Meghna Asthana | Analytics  Vidhya | Medium"/>
          <p:cNvPicPr preferRelativeResize="0"/>
          <p:nvPr/>
        </p:nvPicPr>
        <p:blipFill rotWithShape="1">
          <a:blip r:embed="rId4">
            <a:alphaModFix/>
          </a:blip>
          <a:srcRect/>
          <a:stretch/>
        </p:blipFill>
        <p:spPr>
          <a:xfrm>
            <a:off x="3505626" y="4483652"/>
            <a:ext cx="4785784" cy="1872698"/>
          </a:xfrm>
          <a:prstGeom prst="rect">
            <a:avLst/>
          </a:prstGeom>
          <a:noFill/>
          <a:ln>
            <a:noFill/>
          </a:ln>
        </p:spPr>
      </p:pic>
    </p:spTree>
    <p:extLst>
      <p:ext uri="{BB962C8B-B14F-4D97-AF65-F5344CB8AC3E}">
        <p14:creationId xmlns:p14="http://schemas.microsoft.com/office/powerpoint/2010/main" val="175508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10" name="Google Shape;110;p3"/>
          <p:cNvPicPr preferRelativeResize="0"/>
          <p:nvPr/>
        </p:nvPicPr>
        <p:blipFill rotWithShape="1">
          <a:blip r:embed="rId3">
            <a:alphaModFix/>
          </a:blip>
          <a:srcRect/>
          <a:stretch/>
        </p:blipFill>
        <p:spPr>
          <a:xfrm>
            <a:off x="4970522" y="2533028"/>
            <a:ext cx="2233899" cy="2977613"/>
          </a:xfrm>
          <a:prstGeom prst="rect">
            <a:avLst/>
          </a:prstGeom>
          <a:noFill/>
          <a:ln>
            <a:noFill/>
          </a:ln>
          <a:effectLst>
            <a:outerShdw blurRad="292100" dist="139700" dir="2700000" algn="tl" rotWithShape="0">
              <a:srgbClr val="333333">
                <a:alpha val="64705"/>
              </a:srgbClr>
            </a:outerShdw>
          </a:effectLst>
        </p:spPr>
      </p:pic>
      <p:sp>
        <p:nvSpPr>
          <p:cNvPr id="111" name="Google Shape;111;p3"/>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About Me</a:t>
            </a:r>
            <a:endParaRPr/>
          </a:p>
        </p:txBody>
      </p:sp>
      <p:pic>
        <p:nvPicPr>
          <p:cNvPr id="112" name="Google Shape;112;p3"/>
          <p:cNvPicPr preferRelativeResize="0"/>
          <p:nvPr/>
        </p:nvPicPr>
        <p:blipFill rotWithShape="1">
          <a:blip r:embed="rId4">
            <a:alphaModFix/>
          </a:blip>
          <a:srcRect/>
          <a:stretch/>
        </p:blipFill>
        <p:spPr>
          <a:xfrm>
            <a:off x="969484" y="806986"/>
            <a:ext cx="3088395" cy="2316296"/>
          </a:xfrm>
          <a:prstGeom prst="rect">
            <a:avLst/>
          </a:prstGeom>
          <a:noFill/>
          <a:ln>
            <a:noFill/>
          </a:ln>
          <a:effectLst>
            <a:outerShdw blurRad="292100" dist="139700" dir="2700000" algn="tl" rotWithShape="0">
              <a:srgbClr val="333333">
                <a:alpha val="64705"/>
              </a:srgbClr>
            </a:outerShdw>
          </a:effectLst>
        </p:spPr>
      </p:pic>
      <p:pic>
        <p:nvPicPr>
          <p:cNvPr id="113" name="Google Shape;113;p3"/>
          <p:cNvPicPr preferRelativeResize="0"/>
          <p:nvPr/>
        </p:nvPicPr>
        <p:blipFill rotWithShape="1">
          <a:blip r:embed="rId5">
            <a:alphaModFix/>
          </a:blip>
          <a:srcRect/>
          <a:stretch/>
        </p:blipFill>
        <p:spPr>
          <a:xfrm>
            <a:off x="8973759" y="4549100"/>
            <a:ext cx="1914157" cy="703285"/>
          </a:xfrm>
          <a:prstGeom prst="rect">
            <a:avLst/>
          </a:prstGeom>
          <a:noFill/>
          <a:ln>
            <a:noFill/>
          </a:ln>
        </p:spPr>
      </p:pic>
      <p:pic>
        <p:nvPicPr>
          <p:cNvPr id="114" name="Google Shape;114;p3"/>
          <p:cNvPicPr preferRelativeResize="0"/>
          <p:nvPr/>
        </p:nvPicPr>
        <p:blipFill rotWithShape="1">
          <a:blip r:embed="rId6">
            <a:alphaModFix/>
          </a:blip>
          <a:srcRect/>
          <a:stretch/>
        </p:blipFill>
        <p:spPr>
          <a:xfrm>
            <a:off x="7686566" y="3573740"/>
            <a:ext cx="1259262" cy="1259262"/>
          </a:xfrm>
          <a:prstGeom prst="rect">
            <a:avLst/>
          </a:prstGeom>
          <a:noFill/>
          <a:ln>
            <a:noFill/>
          </a:ln>
        </p:spPr>
      </p:pic>
      <p:pic>
        <p:nvPicPr>
          <p:cNvPr id="115" name="Google Shape;115;p3" descr="Design at Meta - Home | Facebook"/>
          <p:cNvPicPr preferRelativeResize="0"/>
          <p:nvPr/>
        </p:nvPicPr>
        <p:blipFill rotWithShape="1">
          <a:blip r:embed="rId7">
            <a:alphaModFix/>
          </a:blip>
          <a:srcRect/>
          <a:stretch/>
        </p:blipFill>
        <p:spPr>
          <a:xfrm>
            <a:off x="8745873" y="2985239"/>
            <a:ext cx="1734468" cy="1734468"/>
          </a:xfrm>
          <a:prstGeom prst="rect">
            <a:avLst/>
          </a:prstGeom>
          <a:noFill/>
          <a:ln>
            <a:noFill/>
          </a:ln>
        </p:spPr>
      </p:pic>
      <p:pic>
        <p:nvPicPr>
          <p:cNvPr id="116" name="Google Shape;116;p3" descr="3M - Wikipedia, la enciclopedia libre"/>
          <p:cNvPicPr preferRelativeResize="0"/>
          <p:nvPr/>
        </p:nvPicPr>
        <p:blipFill rotWithShape="1">
          <a:blip r:embed="rId8">
            <a:alphaModFix/>
          </a:blip>
          <a:srcRect/>
          <a:stretch/>
        </p:blipFill>
        <p:spPr>
          <a:xfrm>
            <a:off x="10404474" y="3484829"/>
            <a:ext cx="1335286" cy="703285"/>
          </a:xfrm>
          <a:prstGeom prst="rect">
            <a:avLst/>
          </a:prstGeom>
          <a:noFill/>
          <a:ln>
            <a:noFill/>
          </a:ln>
        </p:spPr>
      </p:pic>
      <p:pic>
        <p:nvPicPr>
          <p:cNvPr id="117" name="Google Shape;117;p3" descr="National Science Foundation - Wikipedia"/>
          <p:cNvPicPr preferRelativeResize="0"/>
          <p:nvPr/>
        </p:nvPicPr>
        <p:blipFill rotWithShape="1">
          <a:blip r:embed="rId9">
            <a:alphaModFix/>
          </a:blip>
          <a:srcRect/>
          <a:stretch/>
        </p:blipFill>
        <p:spPr>
          <a:xfrm>
            <a:off x="7781583" y="2072567"/>
            <a:ext cx="1405070" cy="1412262"/>
          </a:xfrm>
          <a:prstGeom prst="rect">
            <a:avLst/>
          </a:prstGeom>
          <a:noFill/>
          <a:ln>
            <a:noFill/>
          </a:ln>
        </p:spPr>
      </p:pic>
      <p:pic>
        <p:nvPicPr>
          <p:cNvPr id="118" name="Google Shape;118;p3" descr="Österreichische Forschungsförderungsgesellschaft (FFG) – IraSME"/>
          <p:cNvPicPr preferRelativeResize="0"/>
          <p:nvPr/>
        </p:nvPicPr>
        <p:blipFill rotWithShape="1">
          <a:blip r:embed="rId10">
            <a:alphaModFix/>
          </a:blip>
          <a:srcRect/>
          <a:stretch/>
        </p:blipFill>
        <p:spPr>
          <a:xfrm>
            <a:off x="9446262" y="2142446"/>
            <a:ext cx="2233899" cy="1271133"/>
          </a:xfrm>
          <a:prstGeom prst="rect">
            <a:avLst/>
          </a:prstGeom>
          <a:noFill/>
          <a:ln>
            <a:noFill/>
          </a:ln>
        </p:spPr>
      </p:pic>
      <p:pic>
        <p:nvPicPr>
          <p:cNvPr id="119" name="Google Shape;119;p3" descr="Logo Image"/>
          <p:cNvPicPr preferRelativeResize="0"/>
          <p:nvPr/>
        </p:nvPicPr>
        <p:blipFill rotWithShape="1">
          <a:blip r:embed="rId11">
            <a:alphaModFix/>
          </a:blip>
          <a:srcRect/>
          <a:stretch/>
        </p:blipFill>
        <p:spPr>
          <a:xfrm>
            <a:off x="9061021" y="1530902"/>
            <a:ext cx="1905000" cy="635000"/>
          </a:xfrm>
          <a:prstGeom prst="rect">
            <a:avLst/>
          </a:prstGeom>
          <a:noFill/>
          <a:ln>
            <a:noFill/>
          </a:ln>
        </p:spPr>
      </p:pic>
      <p:pic>
        <p:nvPicPr>
          <p:cNvPr id="120" name="Google Shape;120;p3" descr="Accenture | Save the Children"/>
          <p:cNvPicPr preferRelativeResize="0"/>
          <p:nvPr/>
        </p:nvPicPr>
        <p:blipFill rotWithShape="1">
          <a:blip r:embed="rId12">
            <a:alphaModFix/>
          </a:blip>
          <a:srcRect/>
          <a:stretch/>
        </p:blipFill>
        <p:spPr>
          <a:xfrm>
            <a:off x="762914" y="3621424"/>
            <a:ext cx="3005347" cy="150267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13">
            <a:alphaModFix/>
          </a:blip>
          <a:srcRect/>
          <a:stretch/>
        </p:blipFill>
        <p:spPr>
          <a:xfrm>
            <a:off x="1605307" y="4692462"/>
            <a:ext cx="2645099" cy="1510286"/>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a:alphaModFix/>
          </a:blip>
          <a:srcRect b="13293"/>
          <a:stretch/>
        </p:blipFill>
        <p:spPr>
          <a:xfrm>
            <a:off x="2790825" y="2060832"/>
            <a:ext cx="6610350" cy="38827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8"/>
          <p:cNvSpPr txBox="1"/>
          <p:nvPr/>
        </p:nvSpPr>
        <p:spPr>
          <a:xfrm>
            <a:off x="1403684" y="1010240"/>
            <a:ext cx="938463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First Example</a:t>
            </a:r>
            <a:endParaRPr sz="5400" dirty="0">
              <a:solidFill>
                <a:schemeClr val="dk1"/>
              </a:solidFill>
              <a:latin typeface="Economica"/>
              <a:ea typeface="Economica"/>
              <a:cs typeface="Economica"/>
              <a:sym typeface="Economica"/>
            </a:endParaRPr>
          </a:p>
        </p:txBody>
      </p:sp>
      <p:sp>
        <p:nvSpPr>
          <p:cNvPr id="378" name="Google Shape;37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379" name="Google Shape;379;p38" descr="Use Google Colab for Deep Learning and Machine Learning Models"/>
          <p:cNvPicPr preferRelativeResize="0"/>
          <p:nvPr/>
        </p:nvPicPr>
        <p:blipFill rotWithShape="1">
          <a:blip r:embed="rId3">
            <a:alphaModFix/>
          </a:blip>
          <a:srcRect/>
          <a:stretch/>
        </p:blipFill>
        <p:spPr>
          <a:xfrm>
            <a:off x="3607003" y="2424074"/>
            <a:ext cx="4977993" cy="376644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&amp; Evaluation</a:t>
            </a:r>
            <a:endParaRPr dirty="0"/>
          </a:p>
        </p:txBody>
      </p:sp>
      <p:pic>
        <p:nvPicPr>
          <p:cNvPr id="2" name="Picture 1">
            <a:extLst>
              <a:ext uri="{FF2B5EF4-FFF2-40B4-BE49-F238E27FC236}">
                <a16:creationId xmlns:a16="http://schemas.microsoft.com/office/drawing/2014/main" id="{AAE341B4-3938-48B8-DD88-F077064EDC5D}"/>
              </a:ext>
            </a:extLst>
          </p:cNvPr>
          <p:cNvPicPr>
            <a:picLocks noChangeAspect="1"/>
          </p:cNvPicPr>
          <p:nvPr/>
        </p:nvPicPr>
        <p:blipFill rotWithShape="1">
          <a:blip r:embed="rId3"/>
          <a:srcRect l="14034"/>
          <a:stretch/>
        </p:blipFill>
        <p:spPr>
          <a:xfrm>
            <a:off x="2503714" y="1690436"/>
            <a:ext cx="8802130" cy="4580625"/>
          </a:xfrm>
          <a:prstGeom prst="rect">
            <a:avLst/>
          </a:prstGeom>
        </p:spPr>
      </p:pic>
      <p:sp>
        <p:nvSpPr>
          <p:cNvPr id="3" name="Rectangle 2">
            <a:extLst>
              <a:ext uri="{FF2B5EF4-FFF2-40B4-BE49-F238E27FC236}">
                <a16:creationId xmlns:a16="http://schemas.microsoft.com/office/drawing/2014/main" id="{3ACA6FD6-5EA2-9C19-6CA1-1A45C76ABC2F}"/>
              </a:ext>
            </a:extLst>
          </p:cNvPr>
          <p:cNvSpPr/>
          <p:nvPr/>
        </p:nvSpPr>
        <p:spPr>
          <a:xfrm>
            <a:off x="1186543" y="1779813"/>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71B2D83B-A1B3-167F-BCC4-D3A2DBE5BBC4}"/>
              </a:ext>
            </a:extLst>
          </p:cNvPr>
          <p:cNvSpPr/>
          <p:nvPr/>
        </p:nvSpPr>
        <p:spPr>
          <a:xfrm>
            <a:off x="1148443" y="3592285"/>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5" name="Rectangle 4">
            <a:extLst>
              <a:ext uri="{FF2B5EF4-FFF2-40B4-BE49-F238E27FC236}">
                <a16:creationId xmlns:a16="http://schemas.microsoft.com/office/drawing/2014/main" id="{C7AC8371-DB23-9A67-6E97-18DC9CDA4A3B}"/>
              </a:ext>
            </a:extLst>
          </p:cNvPr>
          <p:cNvSpPr/>
          <p:nvPr/>
        </p:nvSpPr>
        <p:spPr>
          <a:xfrm>
            <a:off x="1148442" y="4909457"/>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6" name="TextBox 5">
            <a:extLst>
              <a:ext uri="{FF2B5EF4-FFF2-40B4-BE49-F238E27FC236}">
                <a16:creationId xmlns:a16="http://schemas.microsoft.com/office/drawing/2014/main" id="{DB911A5F-E95C-B279-1147-BC676323ABFE}"/>
              </a:ext>
            </a:extLst>
          </p:cNvPr>
          <p:cNvSpPr txBox="1"/>
          <p:nvPr/>
        </p:nvSpPr>
        <p:spPr>
          <a:xfrm>
            <a:off x="3488870" y="4547254"/>
            <a:ext cx="544285" cy="276999"/>
          </a:xfrm>
          <a:prstGeom prst="rect">
            <a:avLst/>
          </a:prstGeom>
          <a:solidFill>
            <a:schemeClr val="bg1"/>
          </a:solidFill>
        </p:spPr>
        <p:txBody>
          <a:bodyPr wrap="square" rtlCol="0">
            <a:spAutoFit/>
          </a:bodyPr>
          <a:lstStyle/>
          <a:p>
            <a:pPr algn="ctr"/>
            <a:r>
              <a:rPr lang="en-US" sz="1200" dirty="0"/>
              <a:t>30%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Textbook</a:t>
            </a:r>
            <a:endParaRPr dirty="0"/>
          </a:p>
        </p:txBody>
      </p:sp>
      <p:sp>
        <p:nvSpPr>
          <p:cNvPr id="158" name="Google Shape;158;p7"/>
          <p:cNvSpPr txBox="1"/>
          <p:nvPr/>
        </p:nvSpPr>
        <p:spPr>
          <a:xfrm>
            <a:off x="3047143" y="5070733"/>
            <a:ext cx="60977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12121"/>
                </a:solidFill>
                <a:latin typeface="Garamond"/>
                <a:ea typeface="Garamond"/>
                <a:cs typeface="Garamond"/>
                <a:sym typeface="Garamond"/>
              </a:rPr>
              <a:t>Chollet, François. (2021). </a:t>
            </a:r>
            <a:r>
              <a:rPr lang="en-US" sz="1800" i="1">
                <a:solidFill>
                  <a:srgbClr val="212121"/>
                </a:solidFill>
                <a:latin typeface="Garamond"/>
                <a:ea typeface="Garamond"/>
                <a:cs typeface="Garamond"/>
                <a:sym typeface="Garamond"/>
              </a:rPr>
              <a:t>Deep Learning with Python (2</a:t>
            </a:r>
            <a:r>
              <a:rPr lang="en-US" sz="800" i="1">
                <a:solidFill>
                  <a:srgbClr val="212121"/>
                </a:solidFill>
                <a:latin typeface="Garamond"/>
                <a:ea typeface="Garamond"/>
                <a:cs typeface="Garamond"/>
                <a:sym typeface="Garamond"/>
              </a:rPr>
              <a:t>nd </a:t>
            </a:r>
            <a:r>
              <a:rPr lang="en-US" sz="1800" i="1">
                <a:solidFill>
                  <a:srgbClr val="212121"/>
                </a:solidFill>
                <a:latin typeface="Garamond"/>
                <a:ea typeface="Garamond"/>
                <a:cs typeface="Garamond"/>
                <a:sym typeface="Garamond"/>
              </a:rPr>
              <a:t>Edition)</a:t>
            </a:r>
            <a:r>
              <a:rPr lang="en-US" sz="1800">
                <a:solidFill>
                  <a:srgbClr val="212121"/>
                </a:solidFill>
                <a:latin typeface="Garamond"/>
                <a:ea typeface="Garamond"/>
                <a:cs typeface="Garamond"/>
                <a:sym typeface="Garamond"/>
              </a:rPr>
              <a:t>. Manning Publications Co. </a:t>
            </a:r>
            <a:r>
              <a:rPr lang="en-US" sz="1800" b="1">
                <a:solidFill>
                  <a:schemeClr val="dk1"/>
                </a:solidFill>
                <a:latin typeface="Garamond"/>
                <a:ea typeface="Garamond"/>
                <a:cs typeface="Garamond"/>
                <a:sym typeface="Garamond"/>
              </a:rPr>
              <a:t>ISBN-13: 978-1617296864. </a:t>
            </a:r>
            <a:r>
              <a:rPr lang="en-US" sz="1800">
                <a:solidFill>
                  <a:srgbClr val="0000FF"/>
                </a:solidFill>
                <a:latin typeface="Garamond"/>
                <a:ea typeface="Garamond"/>
                <a:cs typeface="Garamond"/>
                <a:sym typeface="Garamond"/>
              </a:rPr>
              <a:t>https://www.manning.com/books/deep-learning-with-python- second-edition </a:t>
            </a:r>
            <a:endParaRPr sz="1800">
              <a:solidFill>
                <a:schemeClr val="dk1"/>
              </a:solidFill>
              <a:latin typeface="Calibri"/>
              <a:ea typeface="Calibri"/>
              <a:cs typeface="Calibri"/>
              <a:sym typeface="Calibri"/>
            </a:endParaRPr>
          </a:p>
        </p:txBody>
      </p:sp>
      <p:pic>
        <p:nvPicPr>
          <p:cNvPr id="159" name="Google Shape;159;p7"/>
          <p:cNvPicPr preferRelativeResize="0"/>
          <p:nvPr/>
        </p:nvPicPr>
        <p:blipFill rotWithShape="1">
          <a:blip r:embed="rId3">
            <a:alphaModFix/>
          </a:blip>
          <a:srcRect/>
          <a:stretch/>
        </p:blipFill>
        <p:spPr>
          <a:xfrm>
            <a:off x="4797187" y="1807786"/>
            <a:ext cx="2597623" cy="29654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204926" y="502900"/>
            <a:ext cx="7255941"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We Will Be Using </a:t>
            </a:r>
            <a:r>
              <a:rPr lang="en-US" sz="5400" dirty="0" err="1">
                <a:solidFill>
                  <a:schemeClr val="dk1"/>
                </a:solidFill>
                <a:latin typeface="Economica"/>
                <a:ea typeface="Economica"/>
                <a:cs typeface="Economica"/>
                <a:sym typeface="Economica"/>
              </a:rPr>
              <a:t>Keras</a:t>
            </a:r>
            <a:r>
              <a:rPr lang="en-US" sz="5400" dirty="0">
                <a:solidFill>
                  <a:schemeClr val="dk1"/>
                </a:solidFill>
                <a:latin typeface="Economica"/>
                <a:ea typeface="Economica"/>
                <a:cs typeface="Economica"/>
                <a:sym typeface="Economica"/>
              </a:rPr>
              <a:t>…</a:t>
            </a:r>
            <a:endParaRPr dirty="0"/>
          </a:p>
        </p:txBody>
      </p:sp>
      <p:sp>
        <p:nvSpPr>
          <p:cNvPr id="165" name="Google Shape;165;p8"/>
          <p:cNvSpPr txBox="1"/>
          <p:nvPr/>
        </p:nvSpPr>
        <p:spPr>
          <a:xfrm>
            <a:off x="738413" y="1922338"/>
            <a:ext cx="6279904"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Quicksand"/>
                <a:ea typeface="Quicksand"/>
                <a:cs typeface="Quicksand"/>
                <a:sym typeface="Quicksand"/>
              </a:rPr>
              <a:t>SOFTWARE CONFIGURATION</a:t>
            </a:r>
            <a:endParaRPr dirty="0"/>
          </a:p>
          <a:p>
            <a:pPr marL="171450" marR="0" lvl="0" indent="-69850" algn="l" rtl="0">
              <a:spcBef>
                <a:spcPts val="0"/>
              </a:spcBef>
              <a:spcAft>
                <a:spcPts val="0"/>
              </a:spcAft>
              <a:buClr>
                <a:schemeClr val="dk1"/>
              </a:buClr>
              <a:buSzPts val="1600"/>
              <a:buFont typeface="Arial"/>
              <a:buNone/>
            </a:pPr>
            <a:endParaRPr sz="16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should have setup a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account already.</a:t>
            </a:r>
            <a:endParaRPr dirty="0"/>
          </a:p>
        </p:txBody>
      </p:sp>
      <p:pic>
        <p:nvPicPr>
          <p:cNvPr id="166" name="Google Shape;166;p8" descr="Use Google Colab for Deep Learning and Machine Learning Models"/>
          <p:cNvPicPr preferRelativeResize="0"/>
          <p:nvPr/>
        </p:nvPicPr>
        <p:blipFill rotWithShape="1">
          <a:blip r:embed="rId4">
            <a:alphaModFix/>
          </a:blip>
          <a:srcRect/>
          <a:stretch/>
        </p:blipFill>
        <p:spPr>
          <a:xfrm>
            <a:off x="8120226" y="1751910"/>
            <a:ext cx="2888129" cy="2185214"/>
          </a:xfrm>
          <a:prstGeom prst="rect">
            <a:avLst/>
          </a:prstGeom>
          <a:noFill/>
          <a:ln>
            <a:noFill/>
          </a:ln>
          <a:effectLst>
            <a:outerShdw blurRad="292100" dist="139700" dir="2700000" algn="tl" rotWithShape="0">
              <a:srgbClr val="333333">
                <a:alpha val="64705"/>
              </a:srgbClr>
            </a:outerShdw>
          </a:effectLst>
        </p:spPr>
      </p:pic>
      <p:pic>
        <p:nvPicPr>
          <p:cNvPr id="167" name="Google Shape;167;p8" descr="Python (programming language) - Wikipedia"/>
          <p:cNvPicPr preferRelativeResize="0"/>
          <p:nvPr/>
        </p:nvPicPr>
        <p:blipFill rotWithShape="1">
          <a:blip r:embed="rId5">
            <a:alphaModFix/>
          </a:blip>
          <a:srcRect/>
          <a:stretch/>
        </p:blipFill>
        <p:spPr>
          <a:xfrm>
            <a:off x="1511243" y="4088539"/>
            <a:ext cx="1701321" cy="1701321"/>
          </a:xfrm>
          <a:prstGeom prst="rect">
            <a:avLst/>
          </a:prstGeom>
          <a:noFill/>
          <a:ln>
            <a:noFill/>
          </a:ln>
        </p:spPr>
      </p:pic>
      <p:pic>
        <p:nvPicPr>
          <p:cNvPr id="168" name="Google Shape;168;p8" descr="keras tensorflow python - Cheap Online Shopping -"/>
          <p:cNvPicPr preferRelativeResize="0"/>
          <p:nvPr/>
        </p:nvPicPr>
        <p:blipFill rotWithShape="1">
          <a:blip r:embed="rId6">
            <a:alphaModFix/>
          </a:blip>
          <a:srcRect/>
          <a:stretch/>
        </p:blipFill>
        <p:spPr>
          <a:xfrm>
            <a:off x="4338175" y="3937124"/>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7">
            <a:alphaModFix/>
          </a:blip>
          <a:srcRect/>
          <a:stretch/>
        </p:blipFill>
        <p:spPr>
          <a:xfrm>
            <a:off x="8015124" y="4519689"/>
            <a:ext cx="3410263" cy="923330"/>
          </a:xfrm>
          <a:prstGeom prst="rect">
            <a:avLst/>
          </a:prstGeom>
          <a:noFill/>
          <a:ln>
            <a:noFill/>
          </a:ln>
        </p:spPr>
      </p:pic>
      <p:cxnSp>
        <p:nvCxnSpPr>
          <p:cNvPr id="170" name="Google Shape;170;p8"/>
          <p:cNvCxnSpPr/>
          <p:nvPr/>
        </p:nvCxnSpPr>
        <p:spPr>
          <a:xfrm>
            <a:off x="8401899" y="451968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401898" y="4519689"/>
            <a:ext cx="2589089" cy="923330"/>
          </a:xfrm>
          <a:prstGeom prst="straightConnector1">
            <a:avLst/>
          </a:prstGeom>
          <a:noFill/>
          <a:ln w="38100" cap="flat" cmpd="sng">
            <a:solidFill>
              <a:srgbClr val="FF0000"/>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515" name="Google Shape;515;p32"/>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Keras and Tensorflow</a:t>
            </a:r>
            <a:endParaRPr sz="5400">
              <a:solidFill>
                <a:schemeClr val="dk1"/>
              </a:solidFill>
              <a:latin typeface="Economica"/>
              <a:ea typeface="Economica"/>
              <a:cs typeface="Economica"/>
              <a:sym typeface="Economica"/>
            </a:endParaRPr>
          </a:p>
        </p:txBody>
      </p:sp>
      <p:sp>
        <p:nvSpPr>
          <p:cNvPr id="516" name="Google Shape;516;p32"/>
          <p:cNvSpPr txBox="1"/>
          <p:nvPr/>
        </p:nvSpPr>
        <p:spPr>
          <a:xfrm>
            <a:off x="890337" y="1940249"/>
            <a:ext cx="10016362"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 Tensorflow</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Python platform for working with tensors, implementing automatic differentiation, providing access to repositories of (well-known) pre-trained models.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Keras</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higher-level API that wraps common usage patterns with Tensorflow functions, pre-defined loss functions, optimization algorithms, etc.</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Keras simplifies data scientists’ interaction with Tensorflow.</a:t>
            </a:r>
            <a:endParaRPr/>
          </a:p>
        </p:txBody>
      </p:sp>
      <p:pic>
        <p:nvPicPr>
          <p:cNvPr id="517" name="Google Shape;517;p32" descr="Top 3 Ways to Write Your Tensorflow Code - Analytics Vidhya"/>
          <p:cNvPicPr preferRelativeResize="0"/>
          <p:nvPr/>
        </p:nvPicPr>
        <p:blipFill rotWithShape="1">
          <a:blip r:embed="rId3">
            <a:alphaModFix/>
          </a:blip>
          <a:srcRect/>
          <a:stretch/>
        </p:blipFill>
        <p:spPr>
          <a:xfrm>
            <a:off x="3917321" y="4969267"/>
            <a:ext cx="4357357" cy="1575352"/>
          </a:xfrm>
          <a:prstGeom prst="rect">
            <a:avLst/>
          </a:prstGeom>
          <a:noFill/>
          <a:ln>
            <a:noFill/>
          </a:ln>
        </p:spPr>
      </p:pic>
    </p:spTree>
    <p:extLst>
      <p:ext uri="{BB962C8B-B14F-4D97-AF65-F5344CB8AC3E}">
        <p14:creationId xmlns:p14="http://schemas.microsoft.com/office/powerpoint/2010/main" val="824104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grpSp>
        <p:nvGrpSpPr>
          <p:cNvPr id="6" name="Group 5">
            <a:extLst>
              <a:ext uri="{FF2B5EF4-FFF2-40B4-BE49-F238E27FC236}">
                <a16:creationId xmlns:a16="http://schemas.microsoft.com/office/drawing/2014/main" id="{7AE54219-4F90-BECC-9DAA-F7FC7F0BF265}"/>
              </a:ext>
            </a:extLst>
          </p:cNvPr>
          <p:cNvGrpSpPr/>
          <p:nvPr/>
        </p:nvGrpSpPr>
        <p:grpSpPr>
          <a:xfrm>
            <a:off x="2209798" y="2376741"/>
            <a:ext cx="7772400" cy="2805545"/>
            <a:chOff x="2209798" y="2376741"/>
            <a:chExt cx="7772400" cy="2805545"/>
          </a:xfrm>
        </p:grpSpPr>
        <p:pic>
          <p:nvPicPr>
            <p:cNvPr id="2" name="Picture 1">
              <a:extLst>
                <a:ext uri="{FF2B5EF4-FFF2-40B4-BE49-F238E27FC236}">
                  <a16:creationId xmlns:a16="http://schemas.microsoft.com/office/drawing/2014/main" id="{43AAD665-9F1B-7735-8F05-436DBB71F986}"/>
                </a:ext>
              </a:extLst>
            </p:cNvPr>
            <p:cNvPicPr>
              <a:picLocks noChangeAspect="1"/>
            </p:cNvPicPr>
            <p:nvPr/>
          </p:nvPicPr>
          <p:blipFill>
            <a:blip r:embed="rId3"/>
            <a:stretch>
              <a:fillRect/>
            </a:stretch>
          </p:blipFill>
          <p:spPr>
            <a:xfrm>
              <a:off x="2209798" y="2376741"/>
              <a:ext cx="7772400" cy="2805545"/>
            </a:xfrm>
            <a:prstGeom prst="rect">
              <a:avLst/>
            </a:prstGeom>
          </p:spPr>
        </p:pic>
        <p:pic>
          <p:nvPicPr>
            <p:cNvPr id="3" name="Picture 2">
              <a:extLst>
                <a:ext uri="{FF2B5EF4-FFF2-40B4-BE49-F238E27FC236}">
                  <a16:creationId xmlns:a16="http://schemas.microsoft.com/office/drawing/2014/main" id="{6F0CDD7F-851C-44BA-8552-E5BD07518E09}"/>
                </a:ext>
              </a:extLst>
            </p:cNvPr>
            <p:cNvPicPr>
              <a:picLocks noChangeAspect="1"/>
            </p:cNvPicPr>
            <p:nvPr/>
          </p:nvPicPr>
          <p:blipFill rotWithShape="1">
            <a:blip r:embed="rId4"/>
            <a:srcRect l="1914" t="24202" r="81342" b="28805"/>
            <a:stretch/>
          </p:blipFill>
          <p:spPr>
            <a:xfrm>
              <a:off x="4289529" y="2376741"/>
              <a:ext cx="1229714" cy="530951"/>
            </a:xfrm>
            <a:prstGeom prst="rect">
              <a:avLst/>
            </a:prstGeom>
          </p:spPr>
        </p:pic>
        <p:pic>
          <p:nvPicPr>
            <p:cNvPr id="4" name="Picture 3">
              <a:extLst>
                <a:ext uri="{FF2B5EF4-FFF2-40B4-BE49-F238E27FC236}">
                  <a16:creationId xmlns:a16="http://schemas.microsoft.com/office/drawing/2014/main" id="{A1C188AE-5E0F-E6B3-4723-A35A0DA3D2F4}"/>
                </a:ext>
              </a:extLst>
            </p:cNvPr>
            <p:cNvPicPr>
              <a:picLocks noChangeAspect="1"/>
            </p:cNvPicPr>
            <p:nvPr/>
          </p:nvPicPr>
          <p:blipFill rotWithShape="1">
            <a:blip r:embed="rId4"/>
            <a:srcRect l="68658" t="25139" r="13973" b="19264"/>
            <a:stretch/>
          </p:blipFill>
          <p:spPr>
            <a:xfrm>
              <a:off x="7598974" y="2376741"/>
              <a:ext cx="1275552" cy="628172"/>
            </a:xfrm>
            <a:prstGeom prst="rect">
              <a:avLst/>
            </a:prstGeom>
          </p:spPr>
        </p:pic>
        <p:pic>
          <p:nvPicPr>
            <p:cNvPr id="5" name="Picture 4">
              <a:extLst>
                <a:ext uri="{FF2B5EF4-FFF2-40B4-BE49-F238E27FC236}">
                  <a16:creationId xmlns:a16="http://schemas.microsoft.com/office/drawing/2014/main" id="{2ED2E2E2-640E-EA79-06E5-D69727B46A69}"/>
                </a:ext>
              </a:extLst>
            </p:cNvPr>
            <p:cNvPicPr>
              <a:picLocks noChangeAspect="1"/>
            </p:cNvPicPr>
            <p:nvPr/>
          </p:nvPicPr>
          <p:blipFill rotWithShape="1">
            <a:blip r:embed="rId4"/>
            <a:srcRect l="35258" t="28016" r="47997" b="24992"/>
            <a:stretch/>
          </p:blipFill>
          <p:spPr>
            <a:xfrm>
              <a:off x="5938340" y="2404332"/>
              <a:ext cx="1229714" cy="530951"/>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p:nvPr/>
        </p:nvSpPr>
        <p:spPr>
          <a:xfrm>
            <a:off x="1187977" y="2727220"/>
            <a:ext cx="9816045" cy="2923837"/>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LECTURE AND DISCUSSION</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For each session block over the next two days, I will begin by presenting concepts, describing logic, discussing implementation considerations. </a:t>
            </a:r>
            <a:endParaRPr dirty="0"/>
          </a:p>
          <a:p>
            <a:pPr marL="0" marR="0" lvl="0" indent="0" algn="l" rtl="0">
              <a:spcBef>
                <a:spcPts val="0"/>
              </a:spcBef>
              <a:spcAft>
                <a:spcPts val="0"/>
              </a:spcAft>
              <a:buNone/>
            </a:pPr>
            <a:endParaRPr sz="2400" dirty="0">
              <a:solidFill>
                <a:schemeClr val="dk1"/>
              </a:solidFill>
              <a:latin typeface="Economica"/>
              <a:ea typeface="Economica"/>
              <a:cs typeface="Economica"/>
              <a:sym typeface="Economica"/>
            </a:endParaRPr>
          </a:p>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HANDS-ON EXERCISES</a:t>
            </a:r>
            <a:endParaRPr sz="2400" b="0" i="0" u="none" strike="noStrike" cap="none" dirty="0">
              <a:solidFill>
                <a:schemeClr val="dk1"/>
              </a:solidFill>
              <a:latin typeface="Economica"/>
              <a:ea typeface="Economica"/>
              <a:cs typeface="Economica"/>
              <a:sym typeface="Economica"/>
            </a:endParaRPr>
          </a:p>
          <a:p>
            <a:pPr marL="11113" marR="0" lvl="1" indent="0" algn="l" rtl="0">
              <a:spcBef>
                <a:spcPts val="0"/>
              </a:spcBef>
              <a:spcAft>
                <a:spcPts val="0"/>
              </a:spcAft>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The latter half of each session will be dedicated to hands on examples in </a:t>
            </a:r>
            <a:r>
              <a:rPr lang="en-US" sz="1600" b="0" i="0" u="none" strike="noStrike" cap="none" dirty="0" err="1">
                <a:solidFill>
                  <a:schemeClr val="dk1"/>
                </a:solidFill>
                <a:latin typeface="Quicksand"/>
                <a:ea typeface="Quicksand"/>
                <a:cs typeface="Quicksand"/>
                <a:sym typeface="Quicksand"/>
              </a:rPr>
              <a:t>Colab</a:t>
            </a:r>
            <a:r>
              <a:rPr lang="en-US" sz="1600" b="0" i="0" u="none" strike="noStrike" cap="none" dirty="0">
                <a:solidFill>
                  <a:schemeClr val="dk1"/>
                </a:solidFill>
                <a:latin typeface="Quicksand"/>
                <a:ea typeface="Quicksand"/>
                <a:cs typeface="Quicksand"/>
                <a:sym typeface="Quicksand"/>
              </a:rPr>
              <a:t> notebooks, where I will walk through the code and explain the logic of what we are doing, allow you to ask questions, etc.</a:t>
            </a:r>
            <a:endParaRPr dirty="0"/>
          </a:p>
        </p:txBody>
      </p:sp>
      <p:grpSp>
        <p:nvGrpSpPr>
          <p:cNvPr id="197" name="Google Shape;197;p12"/>
          <p:cNvGrpSpPr/>
          <p:nvPr/>
        </p:nvGrpSpPr>
        <p:grpSpPr>
          <a:xfrm>
            <a:off x="3353802" y="437315"/>
            <a:ext cx="5484394" cy="1777466"/>
            <a:chOff x="3707733" y="473409"/>
            <a:chExt cx="5484394" cy="1777466"/>
          </a:xfrm>
        </p:grpSpPr>
        <p:sp>
          <p:nvSpPr>
            <p:cNvPr id="198" name="Google Shape;198;p12"/>
            <p:cNvSpPr txBox="1"/>
            <p:nvPr/>
          </p:nvSpPr>
          <p:spPr>
            <a:xfrm>
              <a:off x="3707733" y="815537"/>
              <a:ext cx="232009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a:t>
              </a:r>
              <a:endParaRPr/>
            </a:p>
          </p:txBody>
        </p:sp>
        <p:pic>
          <p:nvPicPr>
            <p:cNvPr id="199" name="Google Shape;199;p12"/>
            <p:cNvPicPr preferRelativeResize="0"/>
            <p:nvPr/>
          </p:nvPicPr>
          <p:blipFill rotWithShape="1">
            <a:blip r:embed="rId3">
              <a:alphaModFix/>
            </a:blip>
            <a:srcRect/>
            <a:stretch/>
          </p:blipFill>
          <p:spPr>
            <a:xfrm>
              <a:off x="5771148" y="473409"/>
              <a:ext cx="3420979" cy="1777466"/>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970</Words>
  <Application>Microsoft Macintosh PowerPoint</Application>
  <PresentationFormat>Widescreen</PresentationFormat>
  <Paragraphs>118</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Quicksand</vt:lpstr>
      <vt:lpstr>Calibri</vt:lpstr>
      <vt:lpstr>Garamond</vt:lpstr>
      <vt:lpstr>Economica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David</cp:lastModifiedBy>
  <cp:revision>7</cp:revision>
  <dcterms:created xsi:type="dcterms:W3CDTF">2019-12-28T13:51:56Z</dcterms:created>
  <dcterms:modified xsi:type="dcterms:W3CDTF">2024-03-19T05:14:04Z</dcterms:modified>
</cp:coreProperties>
</file>